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Lora" pitchFamily="2"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7" autoAdjust="0"/>
    <p:restoredTop sz="91221" autoAdjust="0"/>
  </p:normalViewPr>
  <p:slideViewPr>
    <p:cSldViewPr snapToGrid="0">
      <p:cViewPr varScale="1">
        <p:scale>
          <a:sx n="53" d="100"/>
          <a:sy n="53" d="100"/>
        </p:scale>
        <p:origin x="1468" y="32"/>
      </p:cViewPr>
      <p:guideLst>
        <p:guide orient="horz" pos="1620"/>
        <p:guide pos="2880"/>
      </p:guideLst>
    </p:cSldViewPr>
  </p:slideViewPr>
  <p:outlineViewPr>
    <p:cViewPr>
      <p:scale>
        <a:sx n="33" d="100"/>
        <a:sy n="33" d="100"/>
      </p:scale>
      <p:origin x="0" y="-106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pewresearch.org/journalism/2016/11/03/civic-engagement-strongly-tied-to-local-news-habits/"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papers.ssrn.com/sol3/papers.cfm?abstract_id=3537040" TargetMode="External"/><Relationship Id="rId4" Type="http://schemas.openxmlformats.org/officeDocument/2006/relationships/hyperlink" Target="https://journals.sagepub.com/doi/full/10.1177/1078087419838058?journalCode=uarb"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36612a9d7f2_0_4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36612a9d7f2_0_4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en" sz="1200">
                <a:solidFill>
                  <a:schemeClr val="dk1"/>
                </a:solidFill>
              </a:rPr>
              <a:t>This can include a promise to match the funds by the college itself or a generous alumni donor. It could also mean pitching your idea simultaneously to two different external funders that want to bundle their investments for greater impact. Any charitable gift or grant can be an opportunity to approach other potential funding sources to supercharge the investment.</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0" lvl="0" indent="0" algn="l" rtl="0">
              <a:lnSpc>
                <a:spcPct val="115000"/>
              </a:lnSpc>
              <a:spcBef>
                <a:spcPts val="0"/>
              </a:spcBef>
              <a:spcAft>
                <a:spcPts val="0"/>
              </a:spcAft>
              <a:buNone/>
            </a:pPr>
            <a:endParaRPr sz="1800">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6612a9d7f2_0_4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36612a9d7f2_0_4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en" sz="1200">
                <a:solidFill>
                  <a:schemeClr val="dk1"/>
                </a:solidFill>
              </a:rPr>
              <a:t>Whether you are fundraising for a specific project, general funding, or a long-term endowment gift, your pitch should have three concise elements: 1. The problem you are solving, 2. Your distinct solution to his problem, and 3. The benefit to a community or society. These elements can be encompassed in your mission statement or organized another way, but they should be apparent in every written or verbal case you make for new funding. Specifics about strategy, execution, and metrics for success should all be articulated somewhere, but those details are usually not necessary at the outset. Conveying the clarity and consistency of your vision will be critical at the initial stages with new funders. </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0" lvl="0" indent="0" algn="l" rtl="0">
              <a:lnSpc>
                <a:spcPct val="115000"/>
              </a:lnSpc>
              <a:spcBef>
                <a:spcPts val="0"/>
              </a:spcBef>
              <a:spcAft>
                <a:spcPts val="0"/>
              </a:spcAft>
              <a:buNone/>
            </a:pPr>
            <a:endParaRPr sz="1800">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612a9d7f2_0_4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612a9d7f2_0_4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en" sz="1200">
                <a:solidFill>
                  <a:schemeClr val="dk1"/>
                </a:solidFill>
              </a:rPr>
              <a:t>Most funders will ask for benchmarks or indicators of program success. This requirement doesn’t need to feel like a burden. It can help inform the planning of any new initiative, enforcing focus and discipline. And once the work is underway, a singular, guiding benchmark can serve as a lodestar when things get unwieldy or overly complicated. For student reporting programs, this can be as simple as setting a goal for the number of students engaged, or community news stories written, or story pick-ups by community outlets. </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0" lvl="0" indent="0" algn="l" rtl="0">
              <a:lnSpc>
                <a:spcPct val="115000"/>
              </a:lnSpc>
              <a:spcBef>
                <a:spcPts val="0"/>
              </a:spcBef>
              <a:spcAft>
                <a:spcPts val="0"/>
              </a:spcAft>
              <a:buNone/>
            </a:pPr>
            <a:endParaRPr sz="1800">
              <a:solidFill>
                <a:schemeClr val="dk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6612a9d7f2_0_4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36612a9d7f2_0_4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sz="1200">
              <a:solidFill>
                <a:schemeClr val="dk1"/>
              </a:solidFill>
            </a:endParaRPr>
          </a:p>
          <a:p>
            <a:pPr marL="457200" lvl="0" indent="0" algn="l" rtl="0">
              <a:lnSpc>
                <a:spcPct val="115000"/>
              </a:lnSpc>
              <a:spcBef>
                <a:spcPts val="0"/>
              </a:spcBef>
              <a:spcAft>
                <a:spcPts val="0"/>
              </a:spcAft>
              <a:buNone/>
            </a:pPr>
            <a:r>
              <a:rPr lang="en" sz="1200">
                <a:solidFill>
                  <a:schemeClr val="dk1"/>
                </a:solidFill>
              </a:rPr>
              <a:t>Most of the people running student reporting programs at colleges are not professional fundraisers or grantwriters – and most don’t relish this increasingly important aspect of their job. But the best fundraisers are the people who do this work, have authority in this field, and speak passionately about its value. When program leaders team up with college fundraisers, they can craft strong pitches that demonstrate an intimate understanding of the opportunities and pitfalls in this field. Your colleges all employ professional grantwriters and development officers, people you can lean on to identify opportunities to ask for resources. Resist the urge to outsource grant writing and donor relations to the professionals. Instead, work closely to craft fundraising asks that demonstrate deep insights and specific ideas.</a:t>
            </a:r>
            <a:endParaRPr sz="120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36612a9d7f2_0_4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36612a9d7f2_0_4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want to hear about your successes – and the challenges you’re facing, so we can keep making materials that are useful for you.</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6612a9d7f2_0_3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6612a9d7f2_0_3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36612a9d7f2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36612a9d7f2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chemeClr val="dk1"/>
              </a:buClr>
              <a:buSzPts val="1100"/>
              <a:buFont typeface="Arial"/>
              <a:buNone/>
            </a:pPr>
            <a:r>
              <a:rPr lang="en" b="1">
                <a:solidFill>
                  <a:schemeClr val="dk1"/>
                </a:solidFill>
              </a:rPr>
              <a:t>Local news encourages high civic engagement and low polarization:</a:t>
            </a:r>
            <a:endParaRPr b="1">
              <a:solidFill>
                <a:schemeClr val="dk1"/>
              </a:solidFill>
            </a:endParaRPr>
          </a:p>
          <a:p>
            <a:pPr marL="228600" marR="0" lvl="0" indent="-298450" algn="l" rtl="0">
              <a:lnSpc>
                <a:spcPct val="150000"/>
              </a:lnSpc>
              <a:spcBef>
                <a:spcPts val="0"/>
              </a:spcBef>
              <a:spcAft>
                <a:spcPts val="0"/>
              </a:spcAft>
              <a:buClr>
                <a:schemeClr val="dk1"/>
              </a:buClr>
              <a:buSzPts val="1100"/>
              <a:buChar char="●"/>
            </a:pPr>
            <a:r>
              <a:rPr lang="en">
                <a:solidFill>
                  <a:schemeClr val="dk1"/>
                </a:solidFill>
              </a:rPr>
              <a:t>Local</a:t>
            </a:r>
            <a:r>
              <a:rPr lang="en" b="1">
                <a:solidFill>
                  <a:schemeClr val="dk1"/>
                </a:solidFill>
              </a:rPr>
              <a:t> news consumption is correlated with high voter turnout.</a:t>
            </a:r>
            <a:r>
              <a:rPr lang="en">
                <a:solidFill>
                  <a:schemeClr val="dk1"/>
                </a:solidFill>
              </a:rPr>
              <a:t> Those who say they always vote in local elections (27% of U.S. adults) have stronger local news habits than those who do not regularly vote in local elections</a:t>
            </a:r>
            <a:r>
              <a:rPr lang="en" u="sng">
                <a:solidFill>
                  <a:srgbClr val="1155CC"/>
                </a:solidFill>
              </a:rPr>
              <a:t> (</a:t>
            </a:r>
            <a:r>
              <a:rPr lang="en" u="sng">
                <a:solidFill>
                  <a:srgbClr val="1155CC"/>
                </a:solidFill>
                <a:hlinkClick r:id="rId3">
                  <a:extLst>
                    <a:ext uri="{A12FA001-AC4F-418D-AE19-62706E023703}">
                      <ahyp:hlinkClr xmlns:ahyp="http://schemas.microsoft.com/office/drawing/2018/hyperlinkcolor" val="tx"/>
                    </a:ext>
                  </a:extLst>
                </a:hlinkClick>
              </a:rPr>
              <a:t>Pew Research</a:t>
            </a:r>
            <a:r>
              <a:rPr lang="en" u="sng">
                <a:solidFill>
                  <a:srgbClr val="1155CC"/>
                </a:solidFill>
              </a:rPr>
              <a:t>)</a:t>
            </a:r>
            <a:r>
              <a:rPr lang="en">
                <a:solidFill>
                  <a:schemeClr val="dk1"/>
                </a:solidFill>
              </a:rPr>
              <a:t>.</a:t>
            </a:r>
            <a:endParaRPr>
              <a:solidFill>
                <a:schemeClr val="dk1"/>
              </a:solidFill>
            </a:endParaRPr>
          </a:p>
          <a:p>
            <a:pPr marL="228600" marR="0" lvl="0" indent="-298450" algn="l" rtl="0">
              <a:lnSpc>
                <a:spcPct val="150000"/>
              </a:lnSpc>
              <a:spcBef>
                <a:spcPts val="0"/>
              </a:spcBef>
              <a:spcAft>
                <a:spcPts val="0"/>
              </a:spcAft>
              <a:buClr>
                <a:schemeClr val="dk1"/>
              </a:buClr>
              <a:buSzPts val="1100"/>
              <a:buChar char="●"/>
            </a:pPr>
            <a:r>
              <a:rPr lang="en" b="1">
                <a:solidFill>
                  <a:schemeClr val="dk1"/>
                </a:solidFill>
              </a:rPr>
              <a:t>Local news is correlated with strong civic attachment.</a:t>
            </a:r>
            <a:r>
              <a:rPr lang="en">
                <a:solidFill>
                  <a:schemeClr val="dk1"/>
                </a:solidFill>
              </a:rPr>
              <a:t> 59% of people who followed local news closed had a strong sense of community attachment compared to 27% among those who didn’t follow local news</a:t>
            </a:r>
            <a:r>
              <a:rPr lang="en" u="sng">
                <a:solidFill>
                  <a:srgbClr val="1155CC"/>
                </a:solidFill>
              </a:rPr>
              <a:t> (</a:t>
            </a:r>
            <a:r>
              <a:rPr lang="en" u="sng">
                <a:solidFill>
                  <a:srgbClr val="1155CC"/>
                </a:solidFill>
                <a:hlinkClick r:id="rId3">
                  <a:extLst>
                    <a:ext uri="{A12FA001-AC4F-418D-AE19-62706E023703}">
                      <ahyp:hlinkClr xmlns:ahyp="http://schemas.microsoft.com/office/drawing/2018/hyperlinkcolor" val="tx"/>
                    </a:ext>
                  </a:extLst>
                </a:hlinkClick>
              </a:rPr>
              <a:t>Pew Research</a:t>
            </a:r>
            <a:r>
              <a:rPr lang="en" u="sng">
                <a:solidFill>
                  <a:srgbClr val="1155CC"/>
                </a:solidFill>
              </a:rPr>
              <a:t>)</a:t>
            </a:r>
            <a:r>
              <a:rPr lang="en">
                <a:solidFill>
                  <a:schemeClr val="dk1"/>
                </a:solidFill>
              </a:rPr>
              <a:t>.</a:t>
            </a:r>
            <a:endParaRPr>
              <a:solidFill>
                <a:schemeClr val="dk1"/>
              </a:solidFill>
            </a:endParaRPr>
          </a:p>
          <a:p>
            <a:pPr marL="228600" marR="0" lvl="0" indent="-298450" algn="l" rtl="0">
              <a:lnSpc>
                <a:spcPct val="150000"/>
              </a:lnSpc>
              <a:spcBef>
                <a:spcPts val="0"/>
              </a:spcBef>
              <a:spcAft>
                <a:spcPts val="0"/>
              </a:spcAft>
              <a:buClr>
                <a:schemeClr val="dk1"/>
              </a:buClr>
              <a:buSzPts val="1100"/>
              <a:buChar char="●"/>
            </a:pPr>
            <a:r>
              <a:rPr lang="en" b="1">
                <a:solidFill>
                  <a:schemeClr val="dk1"/>
                </a:solidFill>
              </a:rPr>
              <a:t>Local news supports robust and competitive elections.</a:t>
            </a:r>
            <a:r>
              <a:rPr lang="en">
                <a:solidFill>
                  <a:schemeClr val="dk1"/>
                </a:solidFill>
              </a:rPr>
              <a:t> Areas served by newspapers with relatively sharp declines in newsroom staffing have, on average, significantly reduced political competition in mayoral races. </a:t>
            </a:r>
            <a:r>
              <a:rPr lang="en" u="sng">
                <a:solidFill>
                  <a:srgbClr val="1155CC"/>
                </a:solidFill>
              </a:rPr>
              <a:t>(</a:t>
            </a:r>
            <a:r>
              <a:rPr lang="en" u="sng">
                <a:solidFill>
                  <a:srgbClr val="1155CC"/>
                </a:solidFill>
                <a:hlinkClick r:id="rId4">
                  <a:extLst>
                    <a:ext uri="{A12FA001-AC4F-418D-AE19-62706E023703}">
                      <ahyp:hlinkClr xmlns:ahyp="http://schemas.microsoft.com/office/drawing/2018/hyperlinkcolor" val="tx"/>
                    </a:ext>
                  </a:extLst>
                </a:hlinkClick>
              </a:rPr>
              <a:t>Urban Affairs Review)</a:t>
            </a:r>
            <a:r>
              <a:rPr lang="en">
                <a:solidFill>
                  <a:schemeClr val="dk1"/>
                </a:solidFill>
              </a:rPr>
              <a:t>.</a:t>
            </a:r>
            <a:endParaRPr>
              <a:solidFill>
                <a:schemeClr val="dk1"/>
              </a:solidFill>
            </a:endParaRPr>
          </a:p>
          <a:p>
            <a:pPr marL="228600" marR="0" lvl="0" indent="-298450" algn="l" rtl="0">
              <a:lnSpc>
                <a:spcPct val="150000"/>
              </a:lnSpc>
              <a:spcBef>
                <a:spcPts val="0"/>
              </a:spcBef>
              <a:spcAft>
                <a:spcPts val="0"/>
              </a:spcAft>
              <a:buClr>
                <a:schemeClr val="dk1"/>
              </a:buClr>
              <a:buSzPts val="1100"/>
              <a:buChar char="●"/>
            </a:pPr>
            <a:r>
              <a:rPr lang="en" b="1">
                <a:solidFill>
                  <a:schemeClr val="dk1"/>
                </a:solidFill>
              </a:rPr>
              <a:t>Local news consumption is correlated with less partisan voting habits</a:t>
            </a:r>
            <a:r>
              <a:rPr lang="en">
                <a:solidFill>
                  <a:schemeClr val="dk1"/>
                </a:solidFill>
              </a:rPr>
              <a:t>. When people shift from local to national news consumption, they are more likely to vote straight-ticket with their party </a:t>
            </a:r>
            <a:r>
              <a:rPr lang="en" u="sng">
                <a:solidFill>
                  <a:srgbClr val="1155CC"/>
                </a:solidFill>
                <a:hlinkClick r:id="rId5">
                  <a:extLst>
                    <a:ext uri="{A12FA001-AC4F-418D-AE19-62706E023703}">
                      <ahyp:hlinkClr xmlns:ahyp="http://schemas.microsoft.com/office/drawing/2018/hyperlinkcolor" val="tx"/>
                    </a:ext>
                  </a:extLst>
                </a:hlinkClick>
              </a:rPr>
              <a:t>(MIT Sloan School of Management)</a:t>
            </a:r>
            <a:r>
              <a:rPr lang="en">
                <a:solidFill>
                  <a:schemeClr val="dk1"/>
                </a:solidFill>
              </a:rPr>
              <a:t>.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6612a9d7f2_0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6612a9d7f2_0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36612a9d7f2_0_3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36612a9d7f2_0_3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6612a9d7f2_0_4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6612a9d7f2_0_4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6612a9d7f2_0_40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6612a9d7f2_0_4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rPr>
              <a:t>Learn about the people who will be involved with these decisions and the things that matter to them. Without compromising your own principles or your project, there are likely easy ways to bring your common values to the forefront of your pitch. Highlight the aspects of the project that will be most relevant to the funder, using rhetoric from their own web site or writings. All of your fundraising materials and organizational collateral should be customizable for these purposes. </a:t>
            </a:r>
            <a:endParaRPr sz="1200" b="1">
              <a:solidFill>
                <a:srgbClr val="154734"/>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6612a9d7f2_0_4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6612a9d7f2_0_4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200">
                <a:solidFill>
                  <a:schemeClr val="dk1"/>
                </a:solidFill>
              </a:rPr>
              <a:t>LAs a matter of policy, many foundations will not invest in general operations. They are looking for opportunities to invest in new ideas or initiatives, discrete projects with clear goals and timelines. These projects may become central to general operations and successful enough to keep going, but for grant writing purposes, it can be helpful to define the limited scope, budget, and needed resources. Some funders may wish to help craft the project or its branding. If this is an ethical and practical possibility, having agreed upon parameter of this collaboration will serve you well.</a:t>
            </a:r>
            <a:endParaRPr sz="1200">
              <a:solidFill>
                <a:schemeClr val="dk1"/>
              </a:solidFill>
            </a:endParaRPr>
          </a:p>
          <a:p>
            <a:pPr marL="0" lvl="0" indent="0" algn="l" rtl="0">
              <a:lnSpc>
                <a:spcPct val="115000"/>
              </a:lnSpc>
              <a:spcBef>
                <a:spcPts val="0"/>
              </a:spcBef>
              <a:spcAft>
                <a:spcPts val="0"/>
              </a:spcAft>
              <a:buNone/>
            </a:pPr>
            <a:endParaRPr sz="180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6612a9d7f2_0_4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6612a9d7f2_0_4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en" sz="1200">
                <a:solidFill>
                  <a:schemeClr val="dk1"/>
                </a:solidFill>
              </a:rPr>
              <a:t>Whether you’re pitching a short-term project or something that you hope will live on in perpetuity, articulate how you will use these resources to attract additional philanthropic commitments or build revenue streams. Even if the project has an end date, there should be a plan for how you will maximize the outputs/lessons/impact that it produced. For some projects, this might simply mean that the funded initiative will serve as a replicable or scalable model for future work. </a:t>
            </a: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p>
            <a:pPr marL="0" lvl="0" indent="0" algn="l" rtl="0">
              <a:lnSpc>
                <a:spcPct val="115000"/>
              </a:lnSpc>
              <a:spcBef>
                <a:spcPts val="0"/>
              </a:spcBef>
              <a:spcAft>
                <a:spcPts val="0"/>
              </a:spcAft>
              <a:buNone/>
            </a:pPr>
            <a:endParaRPr sz="180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subTitle" idx="1"/>
          </p:nvPr>
        </p:nvSpPr>
        <p:spPr>
          <a:xfrm>
            <a:off x="201075" y="2295225"/>
            <a:ext cx="8520600" cy="7926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935"/>
              <a:buNone/>
            </a:pPr>
            <a:r>
              <a:rPr lang="en" sz="3380" b="1">
                <a:solidFill>
                  <a:srgbClr val="154734"/>
                </a:solidFill>
                <a:latin typeface="Lora"/>
                <a:ea typeface="Lora"/>
                <a:cs typeface="Lora"/>
                <a:sym typeface="Lora"/>
              </a:rPr>
              <a:t>Fundraising for News-Academic Partnerships</a:t>
            </a:r>
            <a:br>
              <a:rPr lang="en" sz="2980" b="1">
                <a:solidFill>
                  <a:srgbClr val="154734"/>
                </a:solidFill>
                <a:latin typeface="Lora"/>
                <a:ea typeface="Lora"/>
                <a:cs typeface="Lora"/>
                <a:sym typeface="Lora"/>
              </a:rPr>
            </a:br>
            <a:endParaRPr sz="2980" b="1">
              <a:solidFill>
                <a:srgbClr val="154734"/>
              </a:solidFill>
              <a:latin typeface="Lora"/>
              <a:ea typeface="Lora"/>
              <a:cs typeface="Lora"/>
              <a:sym typeface="Lora"/>
            </a:endParaRPr>
          </a:p>
          <a:p>
            <a:pPr marL="0" lvl="0" indent="0" algn="ctr" rtl="0">
              <a:lnSpc>
                <a:spcPct val="80000"/>
              </a:lnSpc>
              <a:spcBef>
                <a:spcPts val="0"/>
              </a:spcBef>
              <a:spcAft>
                <a:spcPts val="0"/>
              </a:spcAft>
              <a:buSzPts val="935"/>
              <a:buNone/>
            </a:pPr>
            <a:r>
              <a:rPr lang="en" sz="2980" b="1">
                <a:solidFill>
                  <a:srgbClr val="154734"/>
                </a:solidFill>
                <a:latin typeface="Lora"/>
                <a:ea typeface="Lora"/>
                <a:cs typeface="Lora"/>
                <a:sym typeface="Lora"/>
              </a:rPr>
              <a:t>Fall 2025</a:t>
            </a:r>
            <a:endParaRPr sz="2980" b="1">
              <a:solidFill>
                <a:srgbClr val="154734"/>
              </a:solidFill>
              <a:latin typeface="Lora"/>
              <a:ea typeface="Lora"/>
              <a:cs typeface="Lora"/>
              <a:sym typeface="Lora"/>
            </a:endParaRPr>
          </a:p>
        </p:txBody>
      </p:sp>
      <p:pic>
        <p:nvPicPr>
          <p:cNvPr id="55" name="Google Shape;55;p13" title="UVM_CCN_nUVM Stacked G (2).jpg"/>
          <p:cNvPicPr preferRelativeResize="0"/>
          <p:nvPr/>
        </p:nvPicPr>
        <p:blipFill>
          <a:blip r:embed="rId3">
            <a:alphaModFix/>
          </a:blip>
          <a:stretch>
            <a:fillRect/>
          </a:stretch>
        </p:blipFill>
        <p:spPr>
          <a:xfrm>
            <a:off x="311700" y="202800"/>
            <a:ext cx="1925151" cy="1399300"/>
          </a:xfrm>
          <a:prstGeom prst="rect">
            <a:avLst/>
          </a:prstGeom>
          <a:noFill/>
          <a:ln>
            <a:noFill/>
          </a:ln>
        </p:spPr>
      </p:pic>
      <p:sp>
        <p:nvSpPr>
          <p:cNvPr id="56" name="Google Shape;56;p13"/>
          <p:cNvSpPr/>
          <p:nvPr/>
        </p:nvSpPr>
        <p:spPr>
          <a:xfrm>
            <a:off x="6200475" y="4381500"/>
            <a:ext cx="2709900" cy="2211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2"/>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Leverage Other Resources</a:t>
            </a:r>
            <a:endParaRPr sz="1800" u="sng">
              <a:solidFill>
                <a:schemeClr val="dk1"/>
              </a:solidFill>
            </a:endParaRPr>
          </a:p>
          <a:p>
            <a:pPr marL="0" lvl="0" indent="0" algn="l" rtl="0">
              <a:lnSpc>
                <a:spcPct val="115000"/>
              </a:lnSpc>
              <a:spcBef>
                <a:spcPts val="0"/>
              </a:spcBef>
              <a:spcAft>
                <a:spcPts val="0"/>
              </a:spcAft>
              <a:buSzPts val="1100"/>
              <a:buNone/>
            </a:pPr>
            <a:endParaRPr sz="1200">
              <a:solidFill>
                <a:schemeClr val="dk1"/>
              </a:solidFill>
            </a:endParaRPr>
          </a:p>
          <a:p>
            <a:pPr marL="0" lvl="0" indent="0" algn="l" rtl="0">
              <a:lnSpc>
                <a:spcPct val="115000"/>
              </a:lnSpc>
              <a:spcBef>
                <a:spcPts val="0"/>
              </a:spcBef>
              <a:spcAft>
                <a:spcPts val="0"/>
              </a:spcAft>
              <a:buSzPts val="1100"/>
              <a:buNone/>
            </a:pPr>
            <a:r>
              <a:rPr lang="en" sz="1800">
                <a:solidFill>
                  <a:schemeClr val="dk1"/>
                </a:solidFill>
              </a:rPr>
              <a:t>Your proposal will be exponentially more impressive if you have a plan for unlocking matching funds, partnering with private industry, or getting resource commitments from your institution. </a:t>
            </a:r>
            <a:endParaRPr sz="1800" b="1">
              <a:solidFill>
                <a:srgbClr val="154734"/>
              </a:solidFill>
            </a:endParaRPr>
          </a:p>
        </p:txBody>
      </p:sp>
      <p:pic>
        <p:nvPicPr>
          <p:cNvPr id="118" name="Google Shape;118;p22"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119" name="Google Shape;119;p22"/>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Keep It Simple</a:t>
            </a:r>
            <a:endParaRPr sz="1800" u="sng">
              <a:solidFill>
                <a:schemeClr val="dk1"/>
              </a:solidFill>
            </a:endParaRPr>
          </a:p>
          <a:p>
            <a:pPr marL="0" lvl="0" indent="0" algn="l" rtl="0">
              <a:lnSpc>
                <a:spcPct val="115000"/>
              </a:lnSpc>
              <a:spcBef>
                <a:spcPts val="0"/>
              </a:spcBef>
              <a:spcAft>
                <a:spcPts val="0"/>
              </a:spcAft>
              <a:buSzPts val="1100"/>
              <a:buNone/>
            </a:pPr>
            <a:endParaRPr sz="1200">
              <a:solidFill>
                <a:schemeClr val="dk1"/>
              </a:solidFill>
            </a:endParaRPr>
          </a:p>
          <a:p>
            <a:pPr marL="0" lvl="0" indent="0" algn="l" rtl="0">
              <a:lnSpc>
                <a:spcPct val="115000"/>
              </a:lnSpc>
              <a:spcBef>
                <a:spcPts val="0"/>
              </a:spcBef>
              <a:spcAft>
                <a:spcPts val="0"/>
              </a:spcAft>
              <a:buSzPts val="1100"/>
              <a:buNone/>
            </a:pPr>
            <a:r>
              <a:rPr lang="en" sz="1800">
                <a:solidFill>
                  <a:schemeClr val="dk1"/>
                </a:solidFill>
              </a:rPr>
              <a:t>Identify the problem you are solving, your novel solution, and the benefit to your community.  </a:t>
            </a:r>
            <a:endParaRPr sz="1800" b="1">
              <a:solidFill>
                <a:srgbClr val="154734"/>
              </a:solidFill>
            </a:endParaRPr>
          </a:p>
        </p:txBody>
      </p:sp>
      <p:pic>
        <p:nvPicPr>
          <p:cNvPr id="125" name="Google Shape;125;p23"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126" name="Google Shape;126;p23"/>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4"/>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Identify Metrics for Success</a:t>
            </a:r>
            <a:endParaRPr sz="1800" u="sng">
              <a:solidFill>
                <a:schemeClr val="dk1"/>
              </a:solidFill>
            </a:endParaRPr>
          </a:p>
          <a:p>
            <a:pPr marL="0" lvl="0" indent="0" algn="l" rtl="0">
              <a:lnSpc>
                <a:spcPct val="115000"/>
              </a:lnSpc>
              <a:spcBef>
                <a:spcPts val="0"/>
              </a:spcBef>
              <a:spcAft>
                <a:spcPts val="0"/>
              </a:spcAft>
              <a:buSzPts val="1100"/>
              <a:buNone/>
            </a:pPr>
            <a:endParaRPr sz="1200">
              <a:solidFill>
                <a:schemeClr val="dk1"/>
              </a:solidFill>
            </a:endParaRPr>
          </a:p>
          <a:p>
            <a:pPr marL="0" lvl="0" indent="0" algn="l" rtl="0">
              <a:lnSpc>
                <a:spcPct val="115000"/>
              </a:lnSpc>
              <a:spcBef>
                <a:spcPts val="0"/>
              </a:spcBef>
              <a:spcAft>
                <a:spcPts val="0"/>
              </a:spcAft>
              <a:buSzPts val="1100"/>
              <a:buNone/>
            </a:pPr>
            <a:r>
              <a:rPr lang="en" sz="1800">
                <a:solidFill>
                  <a:schemeClr val="dk1"/>
                </a:solidFill>
              </a:rPr>
              <a:t>Having clear benchmarks will satisfy funder needs and help keep you on a focused path.</a:t>
            </a:r>
            <a:endParaRPr sz="1800" b="1">
              <a:solidFill>
                <a:srgbClr val="154734"/>
              </a:solidFill>
            </a:endParaRPr>
          </a:p>
        </p:txBody>
      </p:sp>
      <p:pic>
        <p:nvPicPr>
          <p:cNvPr id="132" name="Google Shape;132;p24"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133" name="Google Shape;133;p24"/>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5"/>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You Are the Best Advocate</a:t>
            </a:r>
            <a:endParaRPr sz="1800" u="sng">
              <a:solidFill>
                <a:schemeClr val="dk1"/>
              </a:solidFill>
            </a:endParaRPr>
          </a:p>
          <a:p>
            <a:pPr marL="0" lvl="0" indent="0" algn="l" rtl="0">
              <a:lnSpc>
                <a:spcPct val="115000"/>
              </a:lnSpc>
              <a:spcBef>
                <a:spcPts val="0"/>
              </a:spcBef>
              <a:spcAft>
                <a:spcPts val="0"/>
              </a:spcAft>
              <a:buSzPts val="1100"/>
              <a:buNone/>
            </a:pPr>
            <a:endParaRPr sz="1200">
              <a:solidFill>
                <a:schemeClr val="dk1"/>
              </a:solidFill>
            </a:endParaRPr>
          </a:p>
          <a:p>
            <a:pPr marL="0" lvl="0" indent="0" algn="l" rtl="0">
              <a:lnSpc>
                <a:spcPct val="115000"/>
              </a:lnSpc>
              <a:spcBef>
                <a:spcPts val="0"/>
              </a:spcBef>
              <a:spcAft>
                <a:spcPts val="0"/>
              </a:spcAft>
              <a:buSzPts val="1100"/>
              <a:buNone/>
            </a:pPr>
            <a:r>
              <a:rPr lang="en" sz="1800">
                <a:solidFill>
                  <a:schemeClr val="dk1"/>
                </a:solidFill>
              </a:rPr>
              <a:t>Most of us don’t love the fundraising, but we can speak with more depth, authority and passion than anyone. </a:t>
            </a:r>
            <a:endParaRPr sz="1800" b="1">
              <a:solidFill>
                <a:srgbClr val="154734"/>
              </a:solidFill>
            </a:endParaRPr>
          </a:p>
        </p:txBody>
      </p:sp>
      <p:pic>
        <p:nvPicPr>
          <p:cNvPr id="139" name="Google Shape;139;p25"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140" name="Google Shape;140;p25"/>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6"/>
          <p:cNvSpPr txBox="1">
            <a:spLocks noGrp="1"/>
          </p:cNvSpPr>
          <p:nvPr>
            <p:ph type="subTitle" idx="1"/>
          </p:nvPr>
        </p:nvSpPr>
        <p:spPr>
          <a:xfrm>
            <a:off x="201075" y="2295225"/>
            <a:ext cx="8520600" cy="7926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935"/>
              <a:buNone/>
            </a:pPr>
            <a:r>
              <a:rPr lang="en" sz="3380" b="1">
                <a:solidFill>
                  <a:srgbClr val="154734"/>
                </a:solidFill>
                <a:latin typeface="Lora"/>
                <a:ea typeface="Lora"/>
                <a:cs typeface="Lora"/>
                <a:sym typeface="Lora"/>
              </a:rPr>
              <a:t>Keep us posted. </a:t>
            </a:r>
            <a:endParaRPr sz="2980" b="1">
              <a:solidFill>
                <a:srgbClr val="154734"/>
              </a:solidFill>
              <a:latin typeface="Lora"/>
              <a:ea typeface="Lora"/>
              <a:cs typeface="Lora"/>
              <a:sym typeface="Lora"/>
            </a:endParaRPr>
          </a:p>
        </p:txBody>
      </p:sp>
      <p:pic>
        <p:nvPicPr>
          <p:cNvPr id="146" name="Google Shape;146;p26" title="UVM_CCN_nUVM Stacked G (2).jpg"/>
          <p:cNvPicPr preferRelativeResize="0"/>
          <p:nvPr/>
        </p:nvPicPr>
        <p:blipFill>
          <a:blip r:embed="rId3">
            <a:alphaModFix/>
          </a:blip>
          <a:stretch>
            <a:fillRect/>
          </a:stretch>
        </p:blipFill>
        <p:spPr>
          <a:xfrm>
            <a:off x="311700" y="202800"/>
            <a:ext cx="1925151" cy="1399300"/>
          </a:xfrm>
          <a:prstGeom prst="rect">
            <a:avLst/>
          </a:prstGeom>
          <a:noFill/>
          <a:ln>
            <a:noFill/>
          </a:ln>
        </p:spPr>
      </p:pic>
      <p:sp>
        <p:nvSpPr>
          <p:cNvPr id="147" name="Google Shape;147;p26"/>
          <p:cNvSpPr/>
          <p:nvPr/>
        </p:nvSpPr>
        <p:spPr>
          <a:xfrm>
            <a:off x="6200475" y="4381500"/>
            <a:ext cx="2709900" cy="2211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subTitle" idx="1"/>
          </p:nvPr>
        </p:nvSpPr>
        <p:spPr>
          <a:xfrm>
            <a:off x="201075" y="2295225"/>
            <a:ext cx="8520600" cy="7926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935"/>
              <a:buNone/>
            </a:pPr>
            <a:r>
              <a:rPr lang="en" sz="3380" b="1">
                <a:solidFill>
                  <a:srgbClr val="154734"/>
                </a:solidFill>
                <a:latin typeface="Lora"/>
                <a:ea typeface="Lora"/>
                <a:cs typeface="Lora"/>
                <a:sym typeface="Lora"/>
              </a:rPr>
              <a:t>The Message</a:t>
            </a:r>
            <a:endParaRPr sz="2980" b="1">
              <a:solidFill>
                <a:srgbClr val="154734"/>
              </a:solidFill>
              <a:latin typeface="Lora"/>
              <a:ea typeface="Lora"/>
              <a:cs typeface="Lora"/>
              <a:sym typeface="Lora"/>
            </a:endParaRPr>
          </a:p>
        </p:txBody>
      </p:sp>
      <p:pic>
        <p:nvPicPr>
          <p:cNvPr id="62" name="Google Shape;62;p14" title="UVM_CCN_nUVM Stacked G (2).jpg"/>
          <p:cNvPicPr preferRelativeResize="0"/>
          <p:nvPr/>
        </p:nvPicPr>
        <p:blipFill>
          <a:blip r:embed="rId3">
            <a:alphaModFix/>
          </a:blip>
          <a:stretch>
            <a:fillRect/>
          </a:stretch>
        </p:blipFill>
        <p:spPr>
          <a:xfrm>
            <a:off x="311700" y="202800"/>
            <a:ext cx="1925151" cy="1399300"/>
          </a:xfrm>
          <a:prstGeom prst="rect">
            <a:avLst/>
          </a:prstGeom>
          <a:noFill/>
          <a:ln>
            <a:noFill/>
          </a:ln>
        </p:spPr>
      </p:pic>
      <p:sp>
        <p:nvSpPr>
          <p:cNvPr id="63" name="Google Shape;63;p14"/>
          <p:cNvSpPr/>
          <p:nvPr/>
        </p:nvSpPr>
        <p:spPr>
          <a:xfrm>
            <a:off x="6200475" y="4381500"/>
            <a:ext cx="2709900" cy="2211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subTitle" idx="1"/>
          </p:nvPr>
        </p:nvSpPr>
        <p:spPr>
          <a:xfrm>
            <a:off x="-649995" y="1557799"/>
            <a:ext cx="9390119" cy="4000519"/>
          </a:xfrm>
          <a:prstGeom prst="rect">
            <a:avLst/>
          </a:prstGeom>
        </p:spPr>
        <p:txBody>
          <a:bodyPr spcFirstLastPara="1" wrap="square" lIns="1485900" tIns="91425" rIns="91425" bIns="91425" anchor="t" anchorCtr="0">
            <a:noAutofit/>
          </a:bodyPr>
          <a:lstStyle/>
          <a:p>
            <a:pPr marL="0" lvl="0" indent="0" algn="l" rtl="0">
              <a:lnSpc>
                <a:spcPct val="80000"/>
              </a:lnSpc>
              <a:spcBef>
                <a:spcPts val="0"/>
              </a:spcBef>
              <a:spcAft>
                <a:spcPts val="0"/>
              </a:spcAft>
              <a:buSzPts val="935"/>
              <a:buNone/>
            </a:pPr>
            <a:r>
              <a:rPr lang="en" sz="2680" b="1" dirty="0">
                <a:solidFill>
                  <a:srgbClr val="154734"/>
                </a:solidFill>
              </a:rPr>
              <a:t>Why It Matters:</a:t>
            </a:r>
            <a:br>
              <a:rPr lang="en" sz="2680" b="1" dirty="0">
                <a:solidFill>
                  <a:srgbClr val="154734"/>
                </a:solidFill>
              </a:rPr>
            </a:br>
            <a:endParaRPr lang="en" sz="1300" b="1" dirty="0">
              <a:solidFill>
                <a:schemeClr val="dk1"/>
              </a:solidFill>
            </a:endParaRPr>
          </a:p>
          <a:p>
            <a:pPr marL="0" lvl="0" indent="0" algn="l" rtl="0">
              <a:lnSpc>
                <a:spcPct val="80000"/>
              </a:lnSpc>
              <a:spcBef>
                <a:spcPts val="0"/>
              </a:spcBef>
              <a:spcAft>
                <a:spcPts val="0"/>
              </a:spcAft>
              <a:buSzPts val="935"/>
              <a:buNone/>
            </a:pPr>
            <a:r>
              <a:rPr lang="en" sz="1800" b="1" dirty="0">
                <a:solidFill>
                  <a:srgbClr val="154734"/>
                </a:solidFill>
              </a:rPr>
              <a:t>Local news serves three essential functions in a strong community:</a:t>
            </a:r>
          </a:p>
          <a:p>
            <a:pPr marL="285750" marR="0" lvl="0" indent="-285750" algn="l" rtl="0">
              <a:lnSpc>
                <a:spcPct val="150000"/>
              </a:lnSpc>
              <a:spcBef>
                <a:spcPts val="0"/>
              </a:spcBef>
              <a:spcAft>
                <a:spcPts val="0"/>
              </a:spcAft>
              <a:buClr>
                <a:schemeClr val="dk1"/>
              </a:buClr>
              <a:buSzPts val="1100"/>
              <a:buFont typeface="Arial" panose="020B0604020202020204" pitchFamily="34" charset="0"/>
              <a:buChar char="•"/>
            </a:pPr>
            <a:r>
              <a:rPr lang="en" sz="1800" dirty="0">
                <a:solidFill>
                  <a:srgbClr val="154734"/>
                </a:solidFill>
              </a:rPr>
              <a:t>Inform residents and establish a shared baseline of verifiable truths</a:t>
            </a:r>
          </a:p>
          <a:p>
            <a:pPr marL="285750" marR="0" lvl="0" indent="-285750" algn="l" rtl="0">
              <a:lnSpc>
                <a:spcPct val="150000"/>
              </a:lnSpc>
              <a:spcBef>
                <a:spcPts val="0"/>
              </a:spcBef>
              <a:spcAft>
                <a:spcPts val="0"/>
              </a:spcAft>
              <a:buClr>
                <a:schemeClr val="dk1"/>
              </a:buClr>
              <a:buSzPts val="1100"/>
              <a:buFont typeface="Arial" panose="020B0604020202020204" pitchFamily="34" charset="0"/>
              <a:buChar char="•"/>
            </a:pPr>
            <a:r>
              <a:rPr lang="en" sz="1800" dirty="0">
                <a:solidFill>
                  <a:srgbClr val="154734"/>
                </a:solidFill>
              </a:rPr>
              <a:t>Hold powerful people and institutions to account</a:t>
            </a:r>
          </a:p>
          <a:p>
            <a:pPr marL="285750" marR="0" lvl="0" indent="-285750" algn="l" rtl="0">
              <a:lnSpc>
                <a:spcPct val="150000"/>
              </a:lnSpc>
              <a:spcBef>
                <a:spcPts val="0"/>
              </a:spcBef>
              <a:spcAft>
                <a:spcPts val="0"/>
              </a:spcAft>
              <a:buClr>
                <a:schemeClr val="dk1"/>
              </a:buClr>
              <a:buSzPts val="1100"/>
              <a:buFont typeface="Arial" panose="020B0604020202020204" pitchFamily="34" charset="0"/>
              <a:buChar char="•"/>
            </a:pPr>
            <a:r>
              <a:rPr lang="en" sz="1800" dirty="0">
                <a:solidFill>
                  <a:srgbClr val="154734"/>
                </a:solidFill>
              </a:rPr>
              <a:t>Engage the next generation of journalists and civic leaders</a:t>
            </a:r>
          </a:p>
          <a:p>
            <a:pPr marL="285750" marR="0" lvl="0" indent="-285750" algn="l" rtl="0">
              <a:lnSpc>
                <a:spcPct val="150000"/>
              </a:lnSpc>
              <a:spcBef>
                <a:spcPts val="0"/>
              </a:spcBef>
              <a:spcAft>
                <a:spcPts val="0"/>
              </a:spcAft>
              <a:buClr>
                <a:schemeClr val="dk1"/>
              </a:buClr>
              <a:buSzPts val="1100"/>
              <a:buFont typeface="Arial" panose="020B0604020202020204" pitchFamily="34" charset="0"/>
              <a:buChar char="•"/>
            </a:pPr>
            <a:r>
              <a:rPr lang="en" sz="1800" dirty="0">
                <a:solidFill>
                  <a:srgbClr val="154734"/>
                </a:solidFill>
              </a:rPr>
              <a:t>Cultivate a common identity and distinct sense of place (Lean into this one… local culture, economic booster, arts, tourism, volunteerism, lives of ordinary people and FUN.)</a:t>
            </a:r>
            <a:endParaRPr sz="1800" b="1" dirty="0">
              <a:solidFill>
                <a:srgbClr val="154734"/>
              </a:solidFill>
            </a:endParaRPr>
          </a:p>
        </p:txBody>
      </p:sp>
      <p:pic>
        <p:nvPicPr>
          <p:cNvPr id="69" name="Google Shape;69;p15"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70" name="Google Shape;70;p15"/>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subTitle" idx="1"/>
          </p:nvPr>
        </p:nvSpPr>
        <p:spPr>
          <a:xfrm>
            <a:off x="-518605" y="1535767"/>
            <a:ext cx="8520600" cy="792600"/>
          </a:xfrm>
          <a:prstGeom prst="rect">
            <a:avLst/>
          </a:prstGeom>
        </p:spPr>
        <p:txBody>
          <a:bodyPr spcFirstLastPara="1" wrap="square" lIns="1485900" tIns="91425" rIns="91425" bIns="91425" anchor="t" anchorCtr="0">
            <a:noAutofit/>
          </a:bodyPr>
          <a:lstStyle/>
          <a:p>
            <a:pPr marL="0" lvl="0" indent="0" algn="l" rtl="0">
              <a:lnSpc>
                <a:spcPct val="80000"/>
              </a:lnSpc>
              <a:spcBef>
                <a:spcPts val="0"/>
              </a:spcBef>
              <a:spcAft>
                <a:spcPts val="0"/>
              </a:spcAft>
              <a:buSzPts val="935"/>
              <a:buNone/>
            </a:pPr>
            <a:r>
              <a:rPr lang="en" sz="1800" b="1" dirty="0">
                <a:solidFill>
                  <a:srgbClr val="154734"/>
                </a:solidFill>
              </a:rPr>
              <a:t>Local news encourages high civic engagement and low polarization:</a:t>
            </a:r>
            <a:br>
              <a:rPr lang="en" sz="1800" b="1" dirty="0">
                <a:solidFill>
                  <a:srgbClr val="154734"/>
                </a:solidFill>
              </a:rPr>
            </a:br>
            <a:endParaRPr sz="1800" b="1" dirty="0">
              <a:solidFill>
                <a:srgbClr val="154734"/>
              </a:solidFill>
            </a:endParaRPr>
          </a:p>
          <a:p>
            <a:pPr marL="285750" indent="-285750" algn="l">
              <a:lnSpc>
                <a:spcPct val="150000"/>
              </a:lnSpc>
              <a:buClr>
                <a:schemeClr val="dk1"/>
              </a:buClr>
              <a:buSzPts val="1100"/>
              <a:buFont typeface="Arial" panose="020B0604020202020204" pitchFamily="34" charset="0"/>
              <a:buChar char="•"/>
            </a:pPr>
            <a:r>
              <a:rPr lang="en" sz="1800" dirty="0">
                <a:solidFill>
                  <a:srgbClr val="154734"/>
                </a:solidFill>
              </a:rPr>
              <a:t>Local news consumption is correlated with high voter turnout. </a:t>
            </a:r>
            <a:endParaRPr sz="1800" dirty="0">
              <a:solidFill>
                <a:srgbClr val="154734"/>
              </a:solidFill>
            </a:endParaRPr>
          </a:p>
          <a:p>
            <a:pPr marL="285750" indent="-285750" algn="l">
              <a:lnSpc>
                <a:spcPct val="150000"/>
              </a:lnSpc>
              <a:buClr>
                <a:schemeClr val="dk1"/>
              </a:buClr>
              <a:buSzPts val="1100"/>
              <a:buFont typeface="Arial" panose="020B0604020202020204" pitchFamily="34" charset="0"/>
              <a:buChar char="•"/>
            </a:pPr>
            <a:r>
              <a:rPr lang="en" sz="1800" dirty="0">
                <a:solidFill>
                  <a:srgbClr val="154734"/>
                </a:solidFill>
              </a:rPr>
              <a:t>It’s correlated with strong civic attachment. </a:t>
            </a:r>
            <a:endParaRPr sz="1800" dirty="0">
              <a:solidFill>
                <a:srgbClr val="154734"/>
              </a:solidFill>
            </a:endParaRPr>
          </a:p>
          <a:p>
            <a:pPr marL="285750" indent="-285750" algn="l">
              <a:lnSpc>
                <a:spcPct val="150000"/>
              </a:lnSpc>
              <a:buClr>
                <a:schemeClr val="dk1"/>
              </a:buClr>
              <a:buSzPts val="1100"/>
              <a:buFont typeface="Arial" panose="020B0604020202020204" pitchFamily="34" charset="0"/>
              <a:buChar char="•"/>
            </a:pPr>
            <a:r>
              <a:rPr lang="en" sz="1800" dirty="0">
                <a:solidFill>
                  <a:srgbClr val="154734"/>
                </a:solidFill>
              </a:rPr>
              <a:t>It supports robust and competitive elections. </a:t>
            </a:r>
            <a:endParaRPr sz="1800" dirty="0">
              <a:solidFill>
                <a:srgbClr val="154734"/>
              </a:solidFill>
            </a:endParaRPr>
          </a:p>
          <a:p>
            <a:pPr marL="285750" indent="-285750" algn="l">
              <a:lnSpc>
                <a:spcPct val="150000"/>
              </a:lnSpc>
              <a:buClr>
                <a:schemeClr val="dk1"/>
              </a:buClr>
              <a:buSzPts val="1100"/>
              <a:buFont typeface="Arial" panose="020B0604020202020204" pitchFamily="34" charset="0"/>
              <a:buChar char="•"/>
            </a:pPr>
            <a:r>
              <a:rPr lang="en" sz="1800" dirty="0">
                <a:solidFill>
                  <a:srgbClr val="154734"/>
                </a:solidFill>
              </a:rPr>
              <a:t>And local news consumption is correlated with less partisan voting habits. </a:t>
            </a:r>
            <a:endParaRPr sz="1800" dirty="0">
              <a:solidFill>
                <a:srgbClr val="154734"/>
              </a:solidFill>
            </a:endParaRPr>
          </a:p>
          <a:p>
            <a:pPr marL="0" marR="0" lvl="0" indent="0" algn="l" rtl="0">
              <a:lnSpc>
                <a:spcPct val="150000"/>
              </a:lnSpc>
              <a:spcBef>
                <a:spcPts val="0"/>
              </a:spcBef>
              <a:spcAft>
                <a:spcPts val="0"/>
              </a:spcAft>
              <a:buNone/>
            </a:pPr>
            <a:r>
              <a:rPr lang="en" sz="1800" b="1" dirty="0">
                <a:solidFill>
                  <a:srgbClr val="154734"/>
                </a:solidFill>
              </a:rPr>
              <a:t>Our community works better with strong local news.</a:t>
            </a:r>
            <a:r>
              <a:rPr lang="en" sz="1800" dirty="0">
                <a:solidFill>
                  <a:srgbClr val="154734"/>
                </a:solidFill>
              </a:rPr>
              <a:t> </a:t>
            </a:r>
            <a:endParaRPr sz="1800" dirty="0">
              <a:solidFill>
                <a:srgbClr val="154734"/>
              </a:solidFill>
            </a:endParaRPr>
          </a:p>
        </p:txBody>
      </p:sp>
      <p:pic>
        <p:nvPicPr>
          <p:cNvPr id="76" name="Google Shape;76;p16"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77" name="Google Shape;77;p16"/>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7"/>
          <p:cNvSpPr txBox="1">
            <a:spLocks noGrp="1"/>
          </p:cNvSpPr>
          <p:nvPr>
            <p:ph type="subTitle" idx="1"/>
          </p:nvPr>
        </p:nvSpPr>
        <p:spPr>
          <a:xfrm>
            <a:off x="-617757" y="1436614"/>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r>
              <a:rPr lang="en" sz="1800" b="1" dirty="0">
                <a:solidFill>
                  <a:srgbClr val="154734"/>
                </a:solidFill>
              </a:rPr>
              <a:t>When colleges and local news outlets work together, they can produced something greater than the sum of their parts.</a:t>
            </a:r>
            <a:endParaRPr sz="1800" b="1" dirty="0">
              <a:solidFill>
                <a:srgbClr val="154734"/>
              </a:solidFill>
            </a:endParaRPr>
          </a:p>
          <a:p>
            <a:pPr marL="0" lvl="0" indent="0" algn="l" rtl="0">
              <a:lnSpc>
                <a:spcPct val="115000"/>
              </a:lnSpc>
              <a:spcBef>
                <a:spcPts val="0"/>
              </a:spcBef>
              <a:spcAft>
                <a:spcPts val="0"/>
              </a:spcAft>
              <a:buSzPts val="935"/>
              <a:buNone/>
            </a:pPr>
            <a:endParaRPr sz="1800" b="1" dirty="0">
              <a:solidFill>
                <a:srgbClr val="154734"/>
              </a:solidFill>
            </a:endParaRPr>
          </a:p>
          <a:p>
            <a:pPr marL="0" lvl="0" indent="0" algn="l" rtl="0">
              <a:lnSpc>
                <a:spcPct val="115000"/>
              </a:lnSpc>
              <a:spcBef>
                <a:spcPts val="0"/>
              </a:spcBef>
              <a:spcAft>
                <a:spcPts val="0"/>
              </a:spcAft>
              <a:buSzPts val="935"/>
              <a:buNone/>
            </a:pPr>
            <a:r>
              <a:rPr lang="en" sz="1800" dirty="0">
                <a:solidFill>
                  <a:srgbClr val="154734"/>
                </a:solidFill>
              </a:rPr>
              <a:t>This strategy works. Across the country, colleges and universities are collaborating with local news leaders to help fill critical gaps in local information and reimagining a stronger future for local news. </a:t>
            </a:r>
            <a:endParaRPr sz="1800" dirty="0">
              <a:solidFill>
                <a:srgbClr val="154734"/>
              </a:solidFill>
            </a:endParaRPr>
          </a:p>
          <a:p>
            <a:pPr marL="0" lvl="0" indent="0" algn="l" rtl="0">
              <a:lnSpc>
                <a:spcPct val="115000"/>
              </a:lnSpc>
              <a:spcBef>
                <a:spcPts val="0"/>
              </a:spcBef>
              <a:spcAft>
                <a:spcPts val="0"/>
              </a:spcAft>
              <a:buSzPts val="935"/>
              <a:buNone/>
            </a:pPr>
            <a:endParaRPr sz="1800" dirty="0">
              <a:solidFill>
                <a:srgbClr val="154734"/>
              </a:solidFill>
            </a:endParaRPr>
          </a:p>
          <a:p>
            <a:pPr marL="0" lvl="0" indent="0" algn="l" rtl="0">
              <a:lnSpc>
                <a:spcPct val="115000"/>
              </a:lnSpc>
              <a:spcBef>
                <a:spcPts val="0"/>
              </a:spcBef>
              <a:spcAft>
                <a:spcPts val="0"/>
              </a:spcAft>
              <a:buSzPts val="935"/>
              <a:buNone/>
            </a:pPr>
            <a:r>
              <a:rPr lang="en" sz="1800" dirty="0">
                <a:solidFill>
                  <a:srgbClr val="154734"/>
                </a:solidFill>
              </a:rPr>
              <a:t>By working together, we can produce news that is by and for the people who live here. We can serve this community and give the next generation of local leaders a chance to contribute meaningfully to this great place. </a:t>
            </a:r>
            <a:endParaRPr sz="1800" dirty="0">
              <a:solidFill>
                <a:srgbClr val="154734"/>
              </a:solidFill>
            </a:endParaRPr>
          </a:p>
        </p:txBody>
      </p:sp>
      <p:pic>
        <p:nvPicPr>
          <p:cNvPr id="83" name="Google Shape;83;p17"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84" name="Google Shape;84;p17"/>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subTitle" idx="1"/>
          </p:nvPr>
        </p:nvSpPr>
        <p:spPr>
          <a:xfrm>
            <a:off x="201075" y="2295225"/>
            <a:ext cx="8520600" cy="792600"/>
          </a:xfrm>
          <a:prstGeom prst="rect">
            <a:avLst/>
          </a:prstGeom>
        </p:spPr>
        <p:txBody>
          <a:bodyPr spcFirstLastPara="1" wrap="square" lIns="91425" tIns="91425" rIns="91425" bIns="91425" anchor="t" anchorCtr="0">
            <a:noAutofit/>
          </a:bodyPr>
          <a:lstStyle/>
          <a:p>
            <a:pPr marL="0" lvl="0" indent="0" algn="ctr" rtl="0">
              <a:lnSpc>
                <a:spcPct val="80000"/>
              </a:lnSpc>
              <a:spcBef>
                <a:spcPts val="0"/>
              </a:spcBef>
              <a:spcAft>
                <a:spcPts val="0"/>
              </a:spcAft>
              <a:buSzPts val="935"/>
              <a:buNone/>
            </a:pPr>
            <a:r>
              <a:rPr lang="en" sz="3380" b="1">
                <a:solidFill>
                  <a:srgbClr val="154734"/>
                </a:solidFill>
                <a:latin typeface="Lora"/>
                <a:ea typeface="Lora"/>
                <a:cs typeface="Lora"/>
                <a:sym typeface="Lora"/>
              </a:rPr>
              <a:t>The Tactics</a:t>
            </a:r>
            <a:endParaRPr sz="2980" b="1">
              <a:solidFill>
                <a:srgbClr val="154734"/>
              </a:solidFill>
              <a:latin typeface="Lora"/>
              <a:ea typeface="Lora"/>
              <a:cs typeface="Lora"/>
              <a:sym typeface="Lora"/>
            </a:endParaRPr>
          </a:p>
        </p:txBody>
      </p:sp>
      <p:pic>
        <p:nvPicPr>
          <p:cNvPr id="90" name="Google Shape;90;p18" title="UVM_CCN_nUVM Stacked G (2).jpg"/>
          <p:cNvPicPr preferRelativeResize="0"/>
          <p:nvPr/>
        </p:nvPicPr>
        <p:blipFill>
          <a:blip r:embed="rId3">
            <a:alphaModFix/>
          </a:blip>
          <a:stretch>
            <a:fillRect/>
          </a:stretch>
        </p:blipFill>
        <p:spPr>
          <a:xfrm>
            <a:off x="311700" y="202800"/>
            <a:ext cx="1925151" cy="1399300"/>
          </a:xfrm>
          <a:prstGeom prst="rect">
            <a:avLst/>
          </a:prstGeom>
          <a:noFill/>
          <a:ln>
            <a:noFill/>
          </a:ln>
        </p:spPr>
      </p:pic>
      <p:sp>
        <p:nvSpPr>
          <p:cNvPr id="91" name="Google Shape;91;p18"/>
          <p:cNvSpPr/>
          <p:nvPr/>
        </p:nvSpPr>
        <p:spPr>
          <a:xfrm>
            <a:off x="6200475" y="4381500"/>
            <a:ext cx="2709900" cy="2211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Know Your Funders</a:t>
            </a:r>
            <a:endParaRPr sz="1800" u="sng">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2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 sz="1800">
                <a:solidFill>
                  <a:schemeClr val="dk1"/>
                </a:solidFill>
              </a:rPr>
              <a:t>Before approaching an individual donor, foundation or corporate partner, make sure you know their values, language, priorities and political leanings. </a:t>
            </a:r>
            <a:endParaRPr sz="1800" b="1">
              <a:solidFill>
                <a:srgbClr val="154734"/>
              </a:solidFill>
            </a:endParaRPr>
          </a:p>
        </p:txBody>
      </p:sp>
      <p:pic>
        <p:nvPicPr>
          <p:cNvPr id="97" name="Google Shape;97;p19"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98" name="Google Shape;98;p19"/>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0"/>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Propose Discrete Projects</a:t>
            </a:r>
            <a:endParaRPr sz="1800" u="sng">
              <a:solidFill>
                <a:schemeClr val="dk1"/>
              </a:solidFill>
            </a:endParaRPr>
          </a:p>
          <a:p>
            <a:pPr marL="0" lvl="0" indent="0" algn="l" rtl="0">
              <a:lnSpc>
                <a:spcPct val="115000"/>
              </a:lnSpc>
              <a:spcBef>
                <a:spcPts val="0"/>
              </a:spcBef>
              <a:spcAft>
                <a:spcPts val="0"/>
              </a:spcAft>
              <a:buSzPts val="1100"/>
              <a:buNone/>
            </a:pPr>
            <a:endParaRPr sz="1200">
              <a:solidFill>
                <a:schemeClr val="dk1"/>
              </a:solidFill>
            </a:endParaRPr>
          </a:p>
          <a:p>
            <a:pPr marL="0" lvl="0" indent="0" algn="l" rtl="0">
              <a:lnSpc>
                <a:spcPct val="115000"/>
              </a:lnSpc>
              <a:spcBef>
                <a:spcPts val="0"/>
              </a:spcBef>
              <a:spcAft>
                <a:spcPts val="0"/>
              </a:spcAft>
              <a:buSzPts val="1100"/>
              <a:buNone/>
            </a:pPr>
            <a:r>
              <a:rPr lang="en" sz="1800">
                <a:solidFill>
                  <a:schemeClr val="dk1"/>
                </a:solidFill>
              </a:rPr>
              <a:t>If you’re not applying for general operating funds, outline clear initiatives that have target goals, beginning and end dates.  </a:t>
            </a:r>
            <a:endParaRPr sz="1800" b="1">
              <a:solidFill>
                <a:srgbClr val="154734"/>
              </a:solidFill>
            </a:endParaRPr>
          </a:p>
        </p:txBody>
      </p:sp>
      <p:pic>
        <p:nvPicPr>
          <p:cNvPr id="104" name="Google Shape;104;p20"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105" name="Google Shape;105;p20"/>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1"/>
          <p:cNvSpPr txBox="1">
            <a:spLocks noGrp="1"/>
          </p:cNvSpPr>
          <p:nvPr>
            <p:ph type="subTitle" idx="1"/>
          </p:nvPr>
        </p:nvSpPr>
        <p:spPr>
          <a:xfrm>
            <a:off x="219525" y="1557800"/>
            <a:ext cx="8520600" cy="792600"/>
          </a:xfrm>
          <a:prstGeom prst="rect">
            <a:avLst/>
          </a:prstGeom>
        </p:spPr>
        <p:txBody>
          <a:bodyPr spcFirstLastPara="1" wrap="square" lIns="1485900" tIns="91425" rIns="91425" bIns="91425" anchor="t" anchorCtr="0">
            <a:noAutofit/>
          </a:bodyPr>
          <a:lstStyle/>
          <a:p>
            <a:pPr marL="0" lvl="0" indent="0" algn="l" rtl="0">
              <a:lnSpc>
                <a:spcPct val="115000"/>
              </a:lnSpc>
              <a:spcBef>
                <a:spcPts val="0"/>
              </a:spcBef>
              <a:spcAft>
                <a:spcPts val="0"/>
              </a:spcAft>
              <a:buSzPts val="935"/>
              <a:buNone/>
            </a:pPr>
            <a:endParaRPr sz="1800" b="1">
              <a:solidFill>
                <a:srgbClr val="154734"/>
              </a:solidFill>
            </a:endParaRPr>
          </a:p>
          <a:p>
            <a:pPr marL="0" lvl="0" indent="0" algn="l" rtl="0">
              <a:lnSpc>
                <a:spcPct val="115000"/>
              </a:lnSpc>
              <a:spcBef>
                <a:spcPts val="0"/>
              </a:spcBef>
              <a:spcAft>
                <a:spcPts val="0"/>
              </a:spcAft>
              <a:buSzPts val="935"/>
              <a:buNone/>
            </a:pPr>
            <a:r>
              <a:rPr lang="en" sz="2400" b="1">
                <a:solidFill>
                  <a:srgbClr val="154734"/>
                </a:solidFill>
              </a:rPr>
              <a:t>Make a Sustainability Plan</a:t>
            </a:r>
            <a:endParaRPr sz="1800" u="sng">
              <a:solidFill>
                <a:schemeClr val="dk1"/>
              </a:solidFill>
            </a:endParaRPr>
          </a:p>
          <a:p>
            <a:pPr marL="0" lvl="0" indent="0" algn="l" rtl="0">
              <a:lnSpc>
                <a:spcPct val="115000"/>
              </a:lnSpc>
              <a:spcBef>
                <a:spcPts val="0"/>
              </a:spcBef>
              <a:spcAft>
                <a:spcPts val="0"/>
              </a:spcAft>
              <a:buSzPts val="1100"/>
              <a:buNone/>
            </a:pPr>
            <a:endParaRPr sz="1200">
              <a:solidFill>
                <a:schemeClr val="dk1"/>
              </a:solidFill>
            </a:endParaRPr>
          </a:p>
          <a:p>
            <a:pPr marL="0" lvl="0" indent="0" algn="l" rtl="0">
              <a:lnSpc>
                <a:spcPct val="115000"/>
              </a:lnSpc>
              <a:spcBef>
                <a:spcPts val="0"/>
              </a:spcBef>
              <a:spcAft>
                <a:spcPts val="0"/>
              </a:spcAft>
              <a:buSzPts val="1100"/>
              <a:buNone/>
            </a:pPr>
            <a:r>
              <a:rPr lang="en" sz="1800">
                <a:solidFill>
                  <a:schemeClr val="dk1"/>
                </a:solidFill>
              </a:rPr>
              <a:t>Every funder wants to know what your plan is for after the money runs out. </a:t>
            </a:r>
            <a:endParaRPr sz="1800" b="1">
              <a:solidFill>
                <a:srgbClr val="154734"/>
              </a:solidFill>
            </a:endParaRPr>
          </a:p>
        </p:txBody>
      </p:sp>
      <p:pic>
        <p:nvPicPr>
          <p:cNvPr id="111" name="Google Shape;111;p21" title="UVM_CCN_nUVM Stacked G (2).jpg"/>
          <p:cNvPicPr preferRelativeResize="0"/>
          <p:nvPr/>
        </p:nvPicPr>
        <p:blipFill>
          <a:blip r:embed="rId3">
            <a:alphaModFix/>
          </a:blip>
          <a:stretch>
            <a:fillRect/>
          </a:stretch>
        </p:blipFill>
        <p:spPr>
          <a:xfrm>
            <a:off x="311700" y="202800"/>
            <a:ext cx="1411876" cy="1026225"/>
          </a:xfrm>
          <a:prstGeom prst="rect">
            <a:avLst/>
          </a:prstGeom>
          <a:noFill/>
          <a:ln>
            <a:noFill/>
          </a:ln>
        </p:spPr>
      </p:pic>
      <p:sp>
        <p:nvSpPr>
          <p:cNvPr id="112" name="Google Shape;112;p21"/>
          <p:cNvSpPr/>
          <p:nvPr/>
        </p:nvSpPr>
        <p:spPr>
          <a:xfrm>
            <a:off x="6182050" y="4860825"/>
            <a:ext cx="2709900" cy="73500"/>
          </a:xfrm>
          <a:prstGeom prst="roundRect">
            <a:avLst>
              <a:gd name="adj" fmla="val 16667"/>
            </a:avLst>
          </a:prstGeom>
          <a:solidFill>
            <a:srgbClr val="FFD1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1322</Words>
  <Application>Microsoft Office PowerPoint</Application>
  <PresentationFormat>On-screen Show (16:9)</PresentationFormat>
  <Paragraphs>64</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Lora</vt: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Meg Little Reilly</cp:lastModifiedBy>
  <cp:revision>1</cp:revision>
  <dcterms:modified xsi:type="dcterms:W3CDTF">2025-09-17T18:33:41Z</dcterms:modified>
</cp:coreProperties>
</file>